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7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7939C81C-429A-4660-8A08-BAC2095E4459}" type="datetimeFigureOut">
              <a:rPr lang="en-US"/>
              <a:pPr/>
              <a:t>5/28/2020</a:t>
            </a:fld>
            <a:endParaRPr lang="en-US"/>
          </a:p>
        </p:txBody>
      </p:sp>
      <p:sp>
        <p:nvSpPr>
          <p:cNvPr id="104867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04867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05DAA0DD-CA63-4319-B945-44A8A88163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4CAE77-B8B1-49B7-9986-23DC29B73BCB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E3B3A6-35C4-4A4A-A93B-FEA2E3D83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15E1-6517-4DF2-87C5-84BAA2B375B7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6D62-F023-421D-8A7E-B561A86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99A8-CEA0-4EA6-AEBF-68186F8EDCBB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1EA8-75B9-4BFE-A5B1-639BA1B4E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26468A-707D-43B7-A2A2-6F6E66C6416E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88FBAD-9DA8-472F-839A-428AD1F4D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442F78-5EBF-4453-A097-83F2C8DFCA84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ECD9A4-5F66-4780-BB8E-330017FFA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BEA8-81AC-4EAA-9B8B-C356D39A598C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8A84-AF12-4731-A1E2-EE3C3AE8E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4DF4-1E11-4BE5-94EE-68DC7FD66A04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873D-DF26-421D-BB7D-2443FD85D7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305D4A-26BC-4003-A6BB-1FE483E62D74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F23CE0-A7BA-44DD-B5DD-50C48A27FB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6AB-E1A6-415D-9F21-A517C3C15B98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804-7DB4-49F8-98C7-D17834D2E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26942A-22AA-43F1-BB1B-25EDD8605733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23F445-A553-4D3F-BF04-A18E2120CA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528B13-61B8-4B34-AE66-FAA20D62E9E3}" type="datetime1">
              <a:rPr lang="en-US" smtClean="0"/>
              <a:pPr/>
              <a:t>5/28/2020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CE51B-D314-4748-A7FB-C6BBF3CC0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77A13B-D29E-4A31-9A3D-BDF778EEE264}" type="datetime1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30FFA0-8383-48F0-ABBC-CA0378A05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5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924800" cy="1981200"/>
          </a:xfrm>
        </p:spPr>
        <p:txBody>
          <a:bodyPr>
            <a:noAutofit/>
          </a:bodyPr>
          <a:lstStyle/>
          <a:p>
            <a:pPr algn="ctr"/>
            <a:r>
              <a:rPr lang="en-US" sz="2600" b="1" u="sng" dirty="0" smtClean="0">
                <a:solidFill>
                  <a:srgbClr val="FF0000"/>
                </a:solidFill>
              </a:rPr>
              <a:t>WELCOME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Class: </a:t>
            </a:r>
            <a:r>
              <a:rPr lang="en-US" sz="2600" b="1" dirty="0" err="1" smtClean="0">
                <a:solidFill>
                  <a:schemeClr val="tx1"/>
                </a:solidFill>
              </a:rPr>
              <a:t>B.Com</a:t>
            </a:r>
            <a:r>
              <a:rPr lang="en-US" sz="2600" b="1" dirty="0" smtClean="0">
                <a:solidFill>
                  <a:schemeClr val="tx1"/>
                </a:solidFill>
              </a:rPr>
              <a:t> – Part-1 </a:t>
            </a:r>
            <a:br>
              <a:rPr lang="en-US" sz="2600" b="1" dirty="0" smtClean="0">
                <a:solidFill>
                  <a:schemeClr val="tx1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Subject: Financial Accounting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Topic: </a:t>
            </a:r>
            <a:r>
              <a:rPr lang="en-US" sz="2200" dirty="0" smtClean="0">
                <a:solidFill>
                  <a:srgbClr val="FF0000"/>
                </a:solidFill>
              </a:rPr>
              <a:t>Dissolution of a Partnership Firm </a:t>
            </a:r>
            <a:r>
              <a:rPr lang="en-US" sz="2200" b="1" dirty="0" smtClean="0">
                <a:solidFill>
                  <a:srgbClr val="FF0000"/>
                </a:solidFill>
              </a:rPr>
              <a:t>– </a:t>
            </a:r>
            <a:r>
              <a:rPr lang="en-US" sz="2200" dirty="0" smtClean="0">
                <a:solidFill>
                  <a:srgbClr val="FF0000"/>
                </a:solidFill>
              </a:rPr>
              <a:t>Settlement of Accounts and Accounting </a:t>
            </a:r>
            <a:r>
              <a:rPr lang="en-US" sz="2200" dirty="0" smtClean="0">
                <a:solidFill>
                  <a:srgbClr val="FF0000"/>
                </a:solidFill>
              </a:rPr>
              <a:t>Treatment – Part - A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600200" y="2895600"/>
            <a:ext cx="6934200" cy="3200400"/>
          </a:xfrm>
        </p:spPr>
        <p:txBody>
          <a:bodyPr>
            <a:normAutofit/>
          </a:bodyPr>
          <a:lstStyle/>
          <a:p>
            <a:pPr algn="ctr" eaLnBrk="1" hangingPunct="1"/>
            <a:endParaRPr lang="en-US" sz="2200" b="1" u="sng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sz="22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Guest Faculty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Marwari College, </a:t>
            </a:r>
            <a:r>
              <a:rPr lang="en-US" sz="2200" b="1" dirty="0" err="1" smtClean="0">
                <a:solidFill>
                  <a:srgbClr val="00B050"/>
                </a:solidFill>
              </a:rPr>
              <a:t>D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arbhanga</a:t>
            </a:r>
            <a:r>
              <a:rPr lang="en-US" sz="2200" b="1" cap="none" dirty="0" smtClean="0">
                <a:solidFill>
                  <a:srgbClr val="00B050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Mobile no. and </a:t>
            </a:r>
            <a:r>
              <a:rPr lang="en-US" sz="2200" b="1" dirty="0" err="1" smtClean="0">
                <a:solidFill>
                  <a:srgbClr val="00B050"/>
                </a:solidFill>
              </a:rPr>
              <a:t>W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hatsup</a:t>
            </a:r>
            <a:r>
              <a:rPr lang="en-US" sz="2200" b="1" cap="none" dirty="0" smtClean="0">
                <a:solidFill>
                  <a:srgbClr val="00B050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200" b="1" dirty="0">
              <a:solidFill>
                <a:srgbClr val="FF0000"/>
              </a:solidFill>
            </a:endParaRPr>
          </a:p>
          <a:p>
            <a:pPr algn="ctr" eaLnBrk="1" hangingPunct="1"/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3EA-4DB7-458D-B9AE-3F22BC91E938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304800"/>
            <a:ext cx="838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Settlement of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Accounts: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case of dissolution of a firm, the firm cases to conduct normal business and has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settle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its accounts. For this purpose, al its assets are sold out and the liabilities are paid off. It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known as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settlement of accounts.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Mode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of Settlement 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The Partnership Act incorporate various sections (viz., 48, 49 &amp; 55)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laying down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rules for the mode of settlement of accounts between the partners.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Loss to be paid first out of profits, then out of capital and lastly by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partners individually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proportion in which they were entitled to share profits.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The amount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realised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from the assets of the firm including any sums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money contributed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the partners to make up deficiencies of capital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shall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applied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order :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(a) In paying the debts of the firm due to third parties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457200" y="304801"/>
            <a:ext cx="8382000" cy="655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b) In paying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rateably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loans and advances made by partners to the firm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as distinguished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from capital.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(c) In paying to each partner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rateably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what is due to him on account of capital.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(d) The residue or surplus to be distributed amongst the partners in their profit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sharing ratio.</a:t>
            </a:r>
          </a:p>
          <a:p>
            <a:pPr algn="just">
              <a:lnSpc>
                <a:spcPct val="50000"/>
              </a:lnSpc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Distinguish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between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firm’s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debts and private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debts: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Firm debts are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incurred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the firm whereas private debts are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incurred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partners under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their individual capacity.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For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firm’s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debts, the property of the firm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shall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applied first whereas the private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debt, private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property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shall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applied first.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(ii)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Firm’s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debt is shown on liabilities side of the firm balance sheet while private debts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is shown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the liabilities side of the personal balance sheet.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(iv) In case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firm’s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debts at least two partners are liable jointly for their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firm’s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debt while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case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private debts only the concerned partner is liable for his debt.</a:t>
            </a: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Accounting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Treatment in case of Dissolution of Partnership Firm:</a:t>
            </a:r>
          </a:p>
          <a:p>
            <a:pPr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When a firm is dissolved,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necessary accounts are prepared to close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books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firm:</a:t>
            </a:r>
          </a:p>
          <a:p>
            <a:pPr lvl="2" algn="just">
              <a:lnSpc>
                <a:spcPct val="40000"/>
              </a:lnSpc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Account</a:t>
            </a: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Loan Account</a:t>
            </a: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Account</a:t>
            </a: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4. Cash or 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</a:t>
            </a:r>
          </a:p>
          <a:p>
            <a:pPr algn="just"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event of dissolution of a firm, a special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is opened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which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called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Account. It is nominal account in nature. The purpose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this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is to find out profit or loss on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assets and making payment of liabilities.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Profit 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loss on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transferred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partners. capital account in their profit sharing ratio.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folowing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necessary steps are adopted for accounting treatment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Step 1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50" dirty="0" smtClean="0">
                <a:latin typeface="Calibri" pitchFamily="34" charset="0"/>
                <a:cs typeface="Calibri" pitchFamily="34" charset="0"/>
              </a:rPr>
              <a:t>Entry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for transfer of al accounts except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Loan A/c,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capital A/c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and Cash/Bank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A/c given in the balance </a:t>
            </a:r>
            <a:r>
              <a:rPr lang="en-US" sz="2350" dirty="0" smtClean="0">
                <a:latin typeface="Calibri" pitchFamily="34" charset="0"/>
                <a:cs typeface="Calibri" pitchFamily="34" charset="0"/>
              </a:rPr>
              <a:t>sheet:</a:t>
            </a:r>
            <a:endParaRPr lang="en-US" sz="235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(a) For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transfer of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assets: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assets (except cash, bank, Dr. balance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partner’s capital/current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A/c and fictitious assets)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are transferred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the debit side of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at their book value i.e., value shown in the balance sheet. The entry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be:</a:t>
            </a:r>
          </a:p>
          <a:p>
            <a:r>
              <a:rPr lang="en-US" sz="2400" b="1" dirty="0" smtClean="0"/>
              <a:t>	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 Dr.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various Assets (By name)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transfer of various assets to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A/c)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Note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 Assets have got debit balance, so crediting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assets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close them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b) For transfer of outside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liabilities: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outside liabilities i.e., creditors,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bills payable, employees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provident fund,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outstanding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expenses,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husband/wife loan etc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are transferred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the credit side of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account at their book value. The entry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be: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Various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Liabilities A/c (By name)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transfer of various liabilities to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A/c)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Note: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Liabilities have always credit balance, So debiting liabilities to close them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collection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sale proceeds from assets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a) For cash sale of assets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Cash/Bank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assets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in cash)</a:t>
            </a: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b) For an assets taken over by partner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assets taken over by a partner)</a:t>
            </a: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3: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payment of dissolution expenses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a) For cash payment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  A/c 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Cash/Bank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payment of dissolution expenses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(b) For payment made by a partner on behalf of firm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  A/c		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Partners'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(For dissolution expenses paid by a partner on behalf of firm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Note : If any partner is to bear al expenses of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, no journal entry is required in the books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firm but in this case, if firm is paid the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expenses on behalf of firm, the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following entry will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be made :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Partners’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Cash/Bank A/c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(For dissolution expenses paid on behalf of a partner)</a:t>
            </a: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Step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4: 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Entry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for payment of outside liabilities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(a) For cash payment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Dr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Cash/Bank A/c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For payment to outside liabilities)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(b) For liabilities taken over by a partner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Dr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To Partners’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Capital A/c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For liabilities take over by a partner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Step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5: 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Entry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for closing of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account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(a)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account shows profit (When the credit side is bigger)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Dr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To Partners’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Capital A/c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(For profit on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transferred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partners’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capital account in their profit sharing ratio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3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b)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account shows loss (When the debit side is bigger) 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Partners’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Capital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A/c		Dr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A/c</a:t>
            </a: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(For loss on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transferred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to partners. capital account in their profit sharing ratio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100" b="1" dirty="0" smtClean="0">
              <a:latin typeface="Calibri" pitchFamily="34" charset="0"/>
              <a:cs typeface="Calibri" pitchFamily="34" charset="0"/>
            </a:endParaRPr>
          </a:p>
          <a:p>
            <a:endParaRPr lang="en-US" sz="21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100" b="1" dirty="0" smtClean="0">
                <a:latin typeface="Calibri" pitchFamily="34" charset="0"/>
                <a:cs typeface="Calibri" pitchFamily="34" charset="0"/>
              </a:rPr>
              <a:t>Notes : </a:t>
            </a:r>
            <a:endParaRPr lang="en-US" sz="21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) Balances of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partners’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loan account, partners. capital A/c, cash/bank A/c are not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transferred to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account because these balances are shown separately in their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respective accounts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Usually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intangible assets e.g.,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goodwill,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advertisement expenses, development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expenditure, prepaid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expenses are valueless. If nothing is mentioned regarding their sale value, it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is assumed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that these are valueless.</a:t>
            </a:r>
          </a:p>
          <a:p>
            <a:pPr algn="just"/>
            <a:r>
              <a:rPr lang="en-US" sz="2100" dirty="0" smtClean="0">
                <a:latin typeface="Calibri" pitchFamily="34" charset="0"/>
                <a:cs typeface="Calibri" pitchFamily="34" charset="0"/>
              </a:rPr>
              <a:t>(ii) If nothing is mentioned regarding the sale value of tangible assets, it is assumed that 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these and </a:t>
            </a:r>
            <a:r>
              <a:rPr lang="en-US" sz="2100" dirty="0" err="1" smtClean="0">
                <a:latin typeface="Calibri" pitchFamily="34" charset="0"/>
                <a:cs typeface="Calibri" pitchFamily="34" charset="0"/>
              </a:rPr>
              <a:t>realised</a:t>
            </a:r>
            <a:r>
              <a:rPr lang="en-US" sz="2100" dirty="0" smtClean="0">
                <a:latin typeface="Calibri" pitchFamily="34" charset="0"/>
                <a:cs typeface="Calibri" pitchFamily="34" charset="0"/>
              </a:rPr>
              <a:t> at their book value.</a:t>
            </a:r>
            <a:endParaRPr lang="en-US" sz="21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657</Words>
  <Application>Microsoft Office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WELCOME Class: B.Com – Part-1  Subject: Financial Accounting Topic: Dissolution of a Partnership Firm – Settlement of Accounts and Accounting Treatment – Part - 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20</cp:revision>
  <dcterms:created xsi:type="dcterms:W3CDTF">2011-08-22T23:02:56Z</dcterms:created>
  <dcterms:modified xsi:type="dcterms:W3CDTF">2020-05-28T07:49:48Z</dcterms:modified>
</cp:coreProperties>
</file>